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67"/>
  </p:notesMasterIdLst>
  <p:handoutMasterIdLst>
    <p:handoutMasterId r:id="rId68"/>
  </p:handoutMasterIdLst>
  <p:sldIdLst>
    <p:sldId id="256" r:id="rId4"/>
    <p:sldId id="260" r:id="rId5"/>
    <p:sldId id="370" r:id="rId6"/>
    <p:sldId id="371" r:id="rId7"/>
    <p:sldId id="372" r:id="rId8"/>
    <p:sldId id="373" r:id="rId9"/>
    <p:sldId id="261"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402" r:id="rId29"/>
    <p:sldId id="398" r:id="rId30"/>
    <p:sldId id="396" r:id="rId31"/>
    <p:sldId id="399" r:id="rId32"/>
    <p:sldId id="401" r:id="rId33"/>
    <p:sldId id="400" r:id="rId34"/>
    <p:sldId id="397" r:id="rId35"/>
    <p:sldId id="403" r:id="rId36"/>
    <p:sldId id="404" r:id="rId37"/>
    <p:sldId id="405" r:id="rId38"/>
    <p:sldId id="406" r:id="rId39"/>
    <p:sldId id="369" r:id="rId40"/>
    <p:sldId id="378" r:id="rId41"/>
    <p:sldId id="386" r:id="rId42"/>
    <p:sldId id="388" r:id="rId43"/>
    <p:sldId id="387" r:id="rId44"/>
    <p:sldId id="392" r:id="rId45"/>
    <p:sldId id="389" r:id="rId46"/>
    <p:sldId id="390" r:id="rId47"/>
    <p:sldId id="391" r:id="rId48"/>
    <p:sldId id="393" r:id="rId49"/>
    <p:sldId id="297" r:id="rId50"/>
    <p:sldId id="298" r:id="rId51"/>
    <p:sldId id="311" r:id="rId52"/>
    <p:sldId id="361" r:id="rId53"/>
    <p:sldId id="299" r:id="rId54"/>
    <p:sldId id="313" r:id="rId55"/>
    <p:sldId id="316" r:id="rId56"/>
    <p:sldId id="318" r:id="rId57"/>
    <p:sldId id="317" r:id="rId58"/>
    <p:sldId id="323" r:id="rId59"/>
    <p:sldId id="322" r:id="rId60"/>
    <p:sldId id="325" r:id="rId61"/>
    <p:sldId id="324" r:id="rId62"/>
    <p:sldId id="320" r:id="rId63"/>
    <p:sldId id="321" r:id="rId64"/>
    <p:sldId id="319" r:id="rId65"/>
    <p:sldId id="33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373"/>
            <p14:sldId id="261"/>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ASA" id="{43E25895-5549-44DD-A26D-A9CB636C6059}">
          <p14:sldIdLst>
            <p14:sldId id="402"/>
            <p14:sldId id="398"/>
            <p14:sldId id="396"/>
            <p14:sldId id="399"/>
            <p14:sldId id="401"/>
            <p14:sldId id="400"/>
          </p14:sldIdLst>
        </p14:section>
        <p14:section name="AF" id="{D3C5244F-8260-414D-A6A8-6C88EEAACE0F}">
          <p14:sldIdLst>
            <p14:sldId id="397"/>
            <p14:sldId id="403"/>
            <p14:sldId id="404"/>
            <p14:sldId id="405"/>
            <p14:sldId id="406"/>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562"/>
    <a:srgbClr val="FF5F00"/>
    <a:srgbClr val="0000FF"/>
    <a:srgbClr val="FF00FF"/>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111" d="100"/>
          <a:sy n="111" d="100"/>
        </p:scale>
        <p:origin x="186" y="114"/>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33</a:t>
            </a:fld>
            <a:endParaRPr lang="en-US"/>
          </a:p>
        </p:txBody>
      </p:sp>
    </p:spTree>
    <p:extLst>
      <p:ext uri="{BB962C8B-B14F-4D97-AF65-F5344CB8AC3E}">
        <p14:creationId xmlns:p14="http://schemas.microsoft.com/office/powerpoint/2010/main" val="110878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91243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35</a:t>
            </a:fld>
            <a:endParaRPr lang="en-US"/>
          </a:p>
        </p:txBody>
      </p:sp>
    </p:spTree>
    <p:extLst>
      <p:ext uri="{BB962C8B-B14F-4D97-AF65-F5344CB8AC3E}">
        <p14:creationId xmlns:p14="http://schemas.microsoft.com/office/powerpoint/2010/main" val="96291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142827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47</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49</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50</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51</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53</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55</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56</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57</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59</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63</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264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2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Euphemia"/>
              </a:rPr>
              <a:t>Batch</a:t>
            </a:r>
            <a:r>
              <a:rPr lang="pl-PL" sz="3600" dirty="0">
                <a:solidFill>
                  <a:srgbClr val="FF5F00"/>
                </a:solidFill>
                <a:latin typeface="Euphemia"/>
              </a:rPr>
              <a:t> </a:t>
            </a:r>
            <a:r>
              <a:rPr lang="pl-PL" sz="3600" dirty="0" err="1">
                <a:solidFill>
                  <a:srgbClr val="FF5F00"/>
                </a:solidFill>
                <a:latin typeface="Euphemia"/>
              </a:rPr>
              <a:t>processing</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Static</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Datasets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Quering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large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amount</a:t>
            </a:r>
            <a:r>
              <a:rPr lang="pl-PL" sz="3600" dirty="0">
                <a:solidFill>
                  <a:schemeClr val="tx1">
                    <a:lumMod val="65000"/>
                    <a:lumOff val="35000"/>
                  </a:schemeClr>
                </a:solidFill>
                <a:latin typeface="Euphemia"/>
              </a:rPr>
              <a:t> of data </a:t>
            </a:r>
            <a:r>
              <a:rPr lang="pl-PL" sz="3600" dirty="0" err="1">
                <a:solidFill>
                  <a:schemeClr val="tx1">
                    <a:lumMod val="65000"/>
                    <a:lumOff val="35000"/>
                  </a:schemeClr>
                </a:solidFill>
                <a:latin typeface="Euphemia"/>
              </a:rPr>
              <a:t>can</a:t>
            </a:r>
            <a:r>
              <a:rPr lang="pl-PL" sz="3600" dirty="0">
                <a:solidFill>
                  <a:schemeClr val="tx1">
                    <a:lumMod val="65000"/>
                    <a:lumOff val="35000"/>
                  </a:schemeClr>
                </a:solidFill>
                <a:latin typeface="Euphemia"/>
              </a:rPr>
              <a:t> be </a:t>
            </a:r>
            <a:r>
              <a:rPr lang="pl-PL" sz="3600" dirty="0" err="1">
                <a:solidFill>
                  <a:schemeClr val="tx1">
                    <a:lumMod val="65000"/>
                    <a:lumOff val="35000"/>
                  </a:schemeClr>
                </a:solidFill>
                <a:latin typeface="Euphemia"/>
              </a:rPr>
              <a:t>noneffective</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Euphemia"/>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Euphemia"/>
              </a:rPr>
              <a:t>Real </a:t>
            </a:r>
            <a:r>
              <a:rPr kumimoji="0" lang="pl-PL" sz="4000" i="0" u="none" strike="noStrike" kern="1200" cap="none" spc="0" normalizeH="0" baseline="0" noProof="0" dirty="0" err="1">
                <a:ln>
                  <a:noFill/>
                </a:ln>
                <a:solidFill>
                  <a:srgbClr val="FF5F00"/>
                </a:solidFill>
                <a:effectLst/>
                <a:uLnTx/>
                <a:uFillTx/>
                <a:latin typeface="Euphemia"/>
              </a:rPr>
              <a:t>time</a:t>
            </a:r>
            <a:r>
              <a:rPr kumimoji="0" lang="pl-PL" sz="4000" i="0" u="none" strike="noStrike" kern="1200" cap="none" spc="0" normalizeH="0" baseline="0" noProof="0" dirty="0">
                <a:ln>
                  <a:noFill/>
                </a:ln>
                <a:solidFill>
                  <a:srgbClr val="FF5F00"/>
                </a:solidFill>
                <a:effectLst/>
                <a:uLnTx/>
                <a:uFillTx/>
                <a:latin typeface="Euphemia"/>
              </a:rPr>
              <a:t> </a:t>
            </a:r>
            <a:r>
              <a:rPr kumimoji="0" lang="pl-PL" sz="4000" i="0" u="none" strike="noStrike" kern="1200" cap="none" spc="0" normalizeH="0" baseline="0" noProof="0" dirty="0" err="1">
                <a:ln>
                  <a:noFill/>
                </a:ln>
                <a:solidFill>
                  <a:srgbClr val="FF5F00"/>
                </a:solidFill>
                <a:effectLst/>
                <a:uLnTx/>
                <a:uFillTx/>
                <a:latin typeface="Euphemia"/>
              </a:rPr>
              <a:t>processing</a:t>
            </a:r>
            <a:endParaRPr kumimoji="0" lang="en-GB" sz="4000" i="0" u="none" strike="noStrike" kern="1200" cap="none" spc="0" normalizeH="0" noProof="0" dirty="0">
              <a:ln>
                <a:noFill/>
              </a:ln>
              <a:solidFill>
                <a:schemeClr val="tx1">
                  <a:lumMod val="65000"/>
                  <a:lumOff val="35000"/>
                </a:schemeClr>
              </a:solidFill>
              <a:effectLst/>
              <a:uLnTx/>
              <a:uFillTx/>
              <a:latin typeface="Euphemia"/>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Euphemia"/>
              </a:rPr>
              <a:t> </a:t>
            </a:r>
            <a:r>
              <a:rPr lang="pl-PL" sz="3600" dirty="0" err="1">
                <a:solidFill>
                  <a:schemeClr val="tx1">
                    <a:lumMod val="65000"/>
                    <a:lumOff val="35000"/>
                  </a:schemeClr>
                </a:solidFill>
                <a:latin typeface="Euphemia"/>
              </a:rPr>
              <a:t>Dynamic</a:t>
            </a:r>
            <a:r>
              <a:rPr lang="pl-PL" sz="3600" dirty="0">
                <a:solidFill>
                  <a:schemeClr val="tx1">
                    <a:lumMod val="65000"/>
                    <a:lumOff val="35000"/>
                  </a:schemeClr>
                </a:solidFill>
                <a:latin typeface="Euphemia"/>
              </a:rPr>
              <a:t> and </a:t>
            </a:r>
            <a:r>
              <a:rPr lang="pl-PL" sz="3600" dirty="0" err="1">
                <a:solidFill>
                  <a:schemeClr val="tx1">
                    <a:lumMod val="65000"/>
                    <a:lumOff val="35000"/>
                  </a:schemeClr>
                </a:solidFill>
                <a:latin typeface="Euphemia"/>
              </a:rPr>
              <a:t>moving</a:t>
            </a:r>
            <a:r>
              <a:rPr lang="pl-PL" sz="3600" dirty="0">
                <a:solidFill>
                  <a:schemeClr val="tx1">
                    <a:lumMod val="65000"/>
                    <a:lumOff val="35000"/>
                  </a:schemeClr>
                </a:solidFill>
                <a:latin typeface="Euphemia"/>
              </a:rPr>
              <a:t> data</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Unlimited</a:t>
            </a:r>
            <a:r>
              <a:rPr lang="pl-PL" sz="3600" dirty="0">
                <a:solidFill>
                  <a:schemeClr val="tx1">
                    <a:lumMod val="65000"/>
                    <a:lumOff val="35000"/>
                  </a:schemeClr>
                </a:solidFill>
                <a:latin typeface="Euphemia"/>
              </a:rPr>
              <a:t> data</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Fast In/Fast Out</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2569631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Who</a:t>
            </a:r>
            <a:r>
              <a:rPr lang="pl-PL" sz="4800" spc="-50" dirty="0">
                <a:solidFill>
                  <a:srgbClr val="000000">
                    <a:lumMod val="75000"/>
                    <a:lumOff val="25000"/>
                  </a:srgbClr>
                </a:solidFill>
                <a:latin typeface="Calibri Light" panose="020F0302020204030204"/>
                <a:ea typeface="+mj-ea"/>
                <a:cs typeface="+mj-cs"/>
              </a:rPr>
              <a:t> </a:t>
            </a:r>
            <a:r>
              <a:rPr lang="pl-PL" sz="4800" spc="-50" dirty="0" err="1">
                <a:solidFill>
                  <a:srgbClr val="000000">
                    <a:lumMod val="75000"/>
                    <a:lumOff val="25000"/>
                  </a:srgbClr>
                </a:solidFill>
                <a:latin typeface="Calibri Light" panose="020F0302020204030204"/>
                <a:ea typeface="+mj-ea"/>
                <a:cs typeface="+mj-cs"/>
              </a:rPr>
              <a:t>are</a:t>
            </a:r>
            <a:r>
              <a:rPr lang="pl-PL" sz="4800" spc="-50" dirty="0">
                <a:solidFill>
                  <a:srgbClr val="000000">
                    <a:lumMod val="75000"/>
                    <a:lumOff val="25000"/>
                  </a:srgbClr>
                </a:solidFill>
                <a:latin typeface="Calibri Light" panose="020F0302020204030204"/>
                <a:ea typeface="+mj-ea"/>
                <a:cs typeface="+mj-cs"/>
              </a:rPr>
              <a:t> we?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EF942F"/>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Serverless</a:t>
            </a:r>
            <a:endParaRPr lang="pl-PL" sz="4800" b="1" spc="-50" dirty="0">
              <a:solidFill>
                <a:srgbClr val="FF5F00"/>
              </a:solidFill>
              <a:latin typeface="Calibri Light" panose="020F0302020204030204"/>
              <a:ea typeface="+mj-ea"/>
              <a:cs typeface="+mj-cs"/>
            </a:endParaRPr>
          </a:p>
        </p:txBody>
      </p:sp>
      <p:sp>
        <p:nvSpPr>
          <p:cNvPr id="2" name="Rectangle 1">
            <a:extLst>
              <a:ext uri="{FF2B5EF4-FFF2-40B4-BE49-F238E27FC236}">
                <a16:creationId xmlns:a16="http://schemas.microsoft.com/office/drawing/2014/main" id="{C9C06850-D237-4D65-89EE-A7B153E7439F}"/>
              </a:ext>
            </a:extLst>
          </p:cNvPr>
          <p:cNvSpPr/>
          <p:nvPr/>
        </p:nvSpPr>
        <p:spPr>
          <a:xfrm>
            <a:off x="792126" y="1814764"/>
            <a:ext cx="9990893" cy="3600986"/>
          </a:xfrm>
          <a:prstGeom prst="rect">
            <a:avLst/>
          </a:prstGeom>
        </p:spPr>
        <p:txBody>
          <a:bodyPr wrap="square">
            <a:spAutoFit/>
          </a:bodyPr>
          <a:lstStyle/>
          <a:p>
            <a:r>
              <a:rPr lang="pl-PL" sz="4000" dirty="0" err="1">
                <a:solidFill>
                  <a:srgbClr val="FF5F00"/>
                </a:solidFill>
                <a:latin typeface="Euphemia"/>
              </a:rPr>
              <a:t>Functions</a:t>
            </a:r>
            <a:r>
              <a:rPr lang="pl-PL" sz="4000" dirty="0">
                <a:solidFill>
                  <a:srgbClr val="FF5F00"/>
                </a:solidFill>
                <a:latin typeface="Euphemia"/>
              </a:rPr>
              <a:t> = </a:t>
            </a:r>
            <a:r>
              <a:rPr lang="pl-PL" sz="4000" dirty="0" err="1">
                <a:solidFill>
                  <a:srgbClr val="FF5F00"/>
                </a:solidFill>
                <a:latin typeface="Euphemia"/>
              </a:rPr>
              <a:t>Events</a:t>
            </a:r>
            <a:r>
              <a:rPr lang="pl-PL" sz="4000" dirty="0">
                <a:solidFill>
                  <a:srgbClr val="FF5F00"/>
                </a:solidFill>
                <a:latin typeface="Euphemia"/>
              </a:rPr>
              <a:t> + </a:t>
            </a:r>
            <a:r>
              <a:rPr lang="pl-PL" sz="4000" dirty="0" err="1">
                <a:solidFill>
                  <a:srgbClr val="FF5F00"/>
                </a:solidFill>
                <a:latin typeface="Euphemia"/>
              </a:rPr>
              <a:t>Code</a:t>
            </a:r>
            <a:endParaRPr lang="pl-PL" sz="4000" dirty="0">
              <a:solidFill>
                <a:srgbClr val="FF5F00"/>
              </a:solidFill>
              <a:latin typeface="Euphemia"/>
            </a:endParaRPr>
          </a:p>
          <a:p>
            <a:endParaRPr lang="en-GB" sz="4000" dirty="0">
              <a:solidFill>
                <a:schemeClr val="tx1">
                  <a:lumMod val="65000"/>
                  <a:lumOff val="35000"/>
                </a:schemeClr>
              </a:solidFill>
              <a:latin typeface="Euphemia"/>
            </a:endParaRPr>
          </a:p>
          <a:p>
            <a:pPr lvl="1">
              <a:buFont typeface="Arial" panose="020B0604020202020204" pitchFamily="34" charset="0"/>
              <a:buChar char="•"/>
            </a:pPr>
            <a:r>
              <a:rPr lang="en-GB" sz="4000" dirty="0">
                <a:solidFill>
                  <a:schemeClr val="tx1">
                    <a:lumMod val="65000"/>
                    <a:lumOff val="35000"/>
                  </a:schemeClr>
                </a:solidFill>
                <a:latin typeface="Euphemia"/>
              </a:rPr>
              <a:t> </a:t>
            </a:r>
            <a:r>
              <a:rPr lang="pl-PL" sz="4000" dirty="0">
                <a:solidFill>
                  <a:schemeClr val="tx1">
                    <a:lumMod val="65000"/>
                    <a:lumOff val="35000"/>
                  </a:schemeClr>
                </a:solidFill>
                <a:latin typeface="Euphemia"/>
              </a:rPr>
              <a:t>Run </a:t>
            </a:r>
            <a:r>
              <a:rPr lang="pl-PL" sz="4000" dirty="0" err="1">
                <a:solidFill>
                  <a:schemeClr val="tx1">
                    <a:lumMod val="65000"/>
                    <a:lumOff val="35000"/>
                  </a:schemeClr>
                </a:solidFill>
                <a:latin typeface="Euphemia"/>
              </a:rPr>
              <a:t>c</a:t>
            </a:r>
            <a:r>
              <a:rPr lang="pl-PL" sz="3600" dirty="0" err="1">
                <a:solidFill>
                  <a:schemeClr val="tx1">
                    <a:lumMod val="65000"/>
                    <a:lumOff val="35000"/>
                  </a:schemeClr>
                </a:solidFill>
                <a:latin typeface="Euphemia"/>
              </a:rPr>
              <a:t>ode</a:t>
            </a:r>
            <a:r>
              <a:rPr lang="pl-PL" sz="3600" dirty="0">
                <a:solidFill>
                  <a:schemeClr val="tx1">
                    <a:lumMod val="65000"/>
                    <a:lumOff val="35000"/>
                  </a:schemeClr>
                </a:solidFill>
                <a:latin typeface="Euphemia"/>
              </a:rPr>
              <a:t> to </a:t>
            </a:r>
            <a:r>
              <a:rPr lang="pl-PL" sz="3600" dirty="0" err="1">
                <a:solidFill>
                  <a:schemeClr val="tx1">
                    <a:lumMod val="65000"/>
                    <a:lumOff val="35000"/>
                  </a:schemeClr>
                </a:solidFill>
                <a:latin typeface="Euphemia"/>
              </a:rPr>
              <a:t>respond</a:t>
            </a:r>
            <a:r>
              <a:rPr lang="pl-PL" sz="3600" dirty="0">
                <a:solidFill>
                  <a:schemeClr val="tx1">
                    <a:lumMod val="65000"/>
                    <a:lumOff val="35000"/>
                  </a:schemeClr>
                </a:solidFill>
                <a:latin typeface="Euphemia"/>
              </a:rPr>
              <a:t> to the event,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There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is</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server</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infrastructure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FaaS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Focus on the business </a:t>
            </a:r>
            <a:r>
              <a:rPr lang="pl-PL" sz="3600" dirty="0" err="1">
                <a:solidFill>
                  <a:schemeClr val="tx1">
                    <a:lumMod val="65000"/>
                    <a:lumOff val="35000"/>
                  </a:schemeClr>
                </a:solidFill>
                <a:latin typeface="Euphemia"/>
              </a:rPr>
              <a:t>requirements</a:t>
            </a:r>
            <a:r>
              <a:rPr lang="pl-PL" sz="3600" dirty="0">
                <a:solidFill>
                  <a:schemeClr val="tx1">
                    <a:lumMod val="65000"/>
                    <a:lumOff val="35000"/>
                  </a:schemeClr>
                </a:solidFill>
                <a:latin typeface="Euphemia"/>
              </a:rPr>
              <a: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Pay</a:t>
            </a:r>
            <a:r>
              <a:rPr lang="pl-PL" sz="3600" dirty="0">
                <a:solidFill>
                  <a:schemeClr val="tx1">
                    <a:lumMod val="65000"/>
                    <a:lumOff val="35000"/>
                  </a:schemeClr>
                </a:solidFill>
                <a:latin typeface="Euphemia"/>
              </a:rPr>
              <a:t> for </a:t>
            </a:r>
            <a:r>
              <a:rPr lang="pl-PL" sz="3600" dirty="0" err="1">
                <a:solidFill>
                  <a:schemeClr val="tx1">
                    <a:lumMod val="65000"/>
                    <a:lumOff val="35000"/>
                  </a:schemeClr>
                </a:solidFill>
                <a:latin typeface="Euphemia"/>
              </a:rPr>
              <a:t>what</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you</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use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effective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pricing</a:t>
            </a:r>
            <a:r>
              <a:rPr lang="pl-PL" sz="3600" dirty="0">
                <a:solidFill>
                  <a:schemeClr val="tx1">
                    <a:lumMod val="65000"/>
                    <a:lumOff val="35000"/>
                  </a:schemeClr>
                </a:solidFill>
                <a:latin typeface="Euphemia"/>
              </a:rPr>
              <a:t>)</a:t>
            </a:r>
            <a:endParaRPr lang="en-GB" sz="3600" dirty="0">
              <a:solidFill>
                <a:schemeClr val="tx1">
                  <a:lumMod val="65000"/>
                  <a:lumOff val="35000"/>
                </a:schemeClr>
              </a:solidFill>
              <a:latin typeface="Euphemia"/>
            </a:endParaRPr>
          </a:p>
        </p:txBody>
      </p:sp>
    </p:spTree>
    <p:extLst>
      <p:ext uri="{BB962C8B-B14F-4D97-AF65-F5344CB8AC3E}">
        <p14:creationId xmlns:p14="http://schemas.microsoft.com/office/powerpoint/2010/main" val="317931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Functions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rPr>
              <a:t>https://azure.microsoft.com/en-us/services/functions/</a:t>
            </a:r>
          </a:p>
        </p:txBody>
      </p:sp>
      <p:pic>
        <p:nvPicPr>
          <p:cNvPr id="6" name="Picture 5">
            <a:extLst>
              <a:ext uri="{FF2B5EF4-FFF2-40B4-BE49-F238E27FC236}">
                <a16:creationId xmlns:a16="http://schemas.microsoft.com/office/drawing/2014/main" id="{7BA14D87-7EF3-4BA2-9522-D895F4B17F6B}"/>
              </a:ext>
            </a:extLst>
          </p:cNvPr>
          <p:cNvPicPr>
            <a:picLocks noChangeAspect="1"/>
          </p:cNvPicPr>
          <p:nvPr/>
        </p:nvPicPr>
        <p:blipFill>
          <a:blip r:embed="rId3"/>
          <a:stretch>
            <a:fillRect/>
          </a:stretch>
        </p:blipFill>
        <p:spPr>
          <a:xfrm>
            <a:off x="1034422" y="2096547"/>
            <a:ext cx="11034405" cy="3286316"/>
          </a:xfrm>
          <a:prstGeom prst="rect">
            <a:avLst/>
          </a:prstGeom>
        </p:spPr>
      </p:pic>
    </p:spTree>
    <p:extLst>
      <p:ext uri="{BB962C8B-B14F-4D97-AF65-F5344CB8AC3E}">
        <p14:creationId xmlns:p14="http://schemas.microsoft.com/office/powerpoint/2010/main" val="116776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Supported</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Languages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5" y="1814764"/>
            <a:ext cx="6477592" cy="4524315"/>
          </a:xfrm>
          <a:prstGeom prst="rect">
            <a:avLst/>
          </a:prstGeom>
        </p:spPr>
        <p:txBody>
          <a:bodyPr wrap="square">
            <a:spAutoFit/>
          </a:bodyPr>
          <a:lstStyle/>
          <a:p>
            <a:pPr lvl="1">
              <a:buFont typeface="Arial" panose="020B0604020202020204" pitchFamily="34" charset="0"/>
              <a:buChar char="•"/>
            </a:pPr>
            <a:r>
              <a:rPr lang="pl-PL" sz="3600" dirty="0">
                <a:solidFill>
                  <a:schemeClr val="tx1">
                    <a:lumMod val="65000"/>
                    <a:lumOff val="35000"/>
                  </a:schemeClr>
                </a:solidFill>
                <a:latin typeface="Euphemia"/>
              </a:rPr>
              <a:t> C#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JavaScript (</a:t>
            </a:r>
            <a:r>
              <a:rPr lang="pl-PL" sz="3600" dirty="0" err="1">
                <a:solidFill>
                  <a:schemeClr val="tx1">
                    <a:lumMod val="65000"/>
                    <a:lumOff val="35000"/>
                  </a:schemeClr>
                </a:solidFill>
                <a:latin typeface="Euphemia"/>
              </a:rPr>
              <a:t>Node</a:t>
            </a:r>
            <a:r>
              <a:rPr lang="pl-PL" sz="3600" dirty="0">
                <a:solidFill>
                  <a:schemeClr val="tx1">
                    <a:lumMod val="65000"/>
                    <a:lumOff val="35000"/>
                  </a:schemeClr>
                </a:solidFill>
                <a:latin typeface="Euphemia"/>
              </a:rPr>
              <a:t> 8, 10)</a:t>
            </a:r>
          </a:p>
          <a:p>
            <a:pPr lvl="1">
              <a:buFont typeface="Arial" panose="020B0604020202020204" pitchFamily="34" charset="0"/>
              <a:buChar char="•"/>
            </a:pPr>
            <a:r>
              <a:rPr lang="pl-PL" sz="3600" dirty="0">
                <a:solidFill>
                  <a:schemeClr val="tx1">
                    <a:lumMod val="65000"/>
                    <a:lumOff val="35000"/>
                  </a:schemeClr>
                </a:solidFill>
                <a:latin typeface="Euphemia"/>
              </a:rPr>
              <a:t> F#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 (Beta, Java 8),</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(Beta,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3.6),</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TypeScript</a:t>
            </a:r>
            <a:r>
              <a:rPr lang="pl-PL" sz="3600" dirty="0">
                <a:solidFill>
                  <a:schemeClr val="tx1">
                    <a:lumMod val="65000"/>
                    <a:lumOff val="35000"/>
                  </a:schemeClr>
                </a:solidFill>
                <a:latin typeface="Euphemia"/>
              </a:rPr>
              <a:t> (Beta)</a:t>
            </a:r>
          </a:p>
          <a:p>
            <a:pPr lvl="1">
              <a:buFont typeface="Arial" panose="020B0604020202020204" pitchFamily="34" charset="0"/>
              <a:buChar char="•"/>
            </a:pPr>
            <a:endParaRPr lang="pl-PL" sz="3600" dirty="0">
              <a:solidFill>
                <a:schemeClr val="tx1">
                  <a:lumMod val="65000"/>
                  <a:lumOff val="35000"/>
                </a:schemeClr>
              </a:solidFill>
              <a:latin typeface="Euphemia"/>
            </a:endParaRPr>
          </a:p>
          <a:p>
            <a:pPr lvl="1">
              <a:buFont typeface="Arial" panose="020B0604020202020204" pitchFamily="34" charset="0"/>
              <a:buChar char="•"/>
            </a:pPr>
            <a:endParaRPr lang="en-GB" sz="3600" dirty="0">
              <a:solidFill>
                <a:schemeClr val="tx1">
                  <a:lumMod val="65000"/>
                  <a:lumOff val="35000"/>
                </a:schemeClr>
              </a:solidFill>
              <a:latin typeface="Euphemia"/>
            </a:endParaRPr>
          </a:p>
        </p:txBody>
      </p:sp>
      <p:pic>
        <p:nvPicPr>
          <p:cNvPr id="4100" name="Picture 4" descr="Znalezione obrazy dla zapytania c#">
            <a:extLst>
              <a:ext uri="{FF2B5EF4-FFF2-40B4-BE49-F238E27FC236}">
                <a16:creationId xmlns:a16="http://schemas.microsoft.com/office/drawing/2014/main" id="{578CC8D1-0C91-4F6B-BAB3-548FB305D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08" y="1522614"/>
            <a:ext cx="1443734" cy="14437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Znalezione obrazy dla zapytania Python">
            <a:extLst>
              <a:ext uri="{FF2B5EF4-FFF2-40B4-BE49-F238E27FC236}">
                <a16:creationId xmlns:a16="http://schemas.microsoft.com/office/drawing/2014/main" id="{5C57EA25-672A-446A-8AE2-E4356BD89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759" y="3246126"/>
            <a:ext cx="1691083" cy="1691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Znalezione obrazy dla zapytania F# language">
            <a:extLst>
              <a:ext uri="{FF2B5EF4-FFF2-40B4-BE49-F238E27FC236}">
                <a16:creationId xmlns:a16="http://schemas.microsoft.com/office/drawing/2014/main" id="{D90C90FC-B8A6-4686-A6A9-7383349CA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653" y="2879814"/>
            <a:ext cx="1615575" cy="1615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Znalezione obrazy dla zapytania Java">
            <a:extLst>
              <a:ext uri="{FF2B5EF4-FFF2-40B4-BE49-F238E27FC236}">
                <a16:creationId xmlns:a16="http://schemas.microsoft.com/office/drawing/2014/main" id="{43EBCCBA-D4CD-4793-A5EF-F7E4A9284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4316" y="1982062"/>
            <a:ext cx="962295" cy="1795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Znalezione obrazy dla zapytania javascript">
            <a:extLst>
              <a:ext uri="{FF2B5EF4-FFF2-40B4-BE49-F238E27FC236}">
                <a16:creationId xmlns:a16="http://schemas.microsoft.com/office/drawing/2014/main" id="{6B77FEF4-ADB7-4FBE-AE56-8B3AE9EFC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9988" y="2050547"/>
            <a:ext cx="1346126" cy="134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Triggers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6" y="1814764"/>
            <a:ext cx="7635881" cy="3477875"/>
          </a:xfrm>
          <a:prstGeom prst="rect">
            <a:avLst/>
          </a:prstGeom>
        </p:spPr>
        <p:txBody>
          <a:bodyPr wrap="square">
            <a:spAutoFit/>
          </a:bodyPr>
          <a:lstStyle/>
          <a:p>
            <a:r>
              <a:rPr lang="pl-PL" sz="4000" dirty="0" err="1">
                <a:solidFill>
                  <a:srgbClr val="FF5F00"/>
                </a:solidFill>
                <a:latin typeface="Euphemia"/>
              </a:rPr>
              <a:t>Function</a:t>
            </a:r>
            <a:r>
              <a:rPr lang="pl-PL" sz="4000" dirty="0">
                <a:solidFill>
                  <a:srgbClr val="FF5F00"/>
                </a:solidFill>
                <a:latin typeface="Euphemia"/>
              </a:rPr>
              <a:t> </a:t>
            </a:r>
            <a:r>
              <a:rPr lang="pl-PL" sz="4000" dirty="0" err="1">
                <a:solidFill>
                  <a:srgbClr val="FF5F00"/>
                </a:solidFill>
                <a:latin typeface="Euphemia"/>
              </a:rPr>
              <a:t>can</a:t>
            </a:r>
            <a:r>
              <a:rPr lang="pl-PL" sz="4000" dirty="0">
                <a:solidFill>
                  <a:srgbClr val="FF5F00"/>
                </a:solidFill>
                <a:latin typeface="Euphemia"/>
              </a:rPr>
              <a:t> be </a:t>
            </a:r>
            <a:r>
              <a:rPr lang="pl-PL" sz="4000" dirty="0" err="1">
                <a:solidFill>
                  <a:srgbClr val="FF5F00"/>
                </a:solidFill>
                <a:latin typeface="Euphemia"/>
              </a:rPr>
              <a:t>triggered</a:t>
            </a:r>
            <a:r>
              <a:rPr lang="pl-PL" sz="4000" dirty="0">
                <a:solidFill>
                  <a:srgbClr val="FF5F00"/>
                </a:solidFill>
                <a:latin typeface="Euphemia"/>
              </a:rPr>
              <a:t>:</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t>
            </a:r>
            <a:r>
              <a:rPr lang="pl-PL" sz="3600" dirty="0" err="1">
                <a:solidFill>
                  <a:schemeClr val="tx1">
                    <a:lumMod val="65000"/>
                    <a:lumOff val="35000"/>
                  </a:schemeClr>
                </a:solidFill>
                <a:latin typeface="Euphemia"/>
              </a:rPr>
              <a:t>demand</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 </a:t>
            </a:r>
            <a:r>
              <a:rPr lang="pl-PL" sz="3600" dirty="0" err="1">
                <a:solidFill>
                  <a:schemeClr val="tx1">
                    <a:lumMod val="65000"/>
                    <a:lumOff val="35000"/>
                  </a:schemeClr>
                </a:solidFill>
                <a:latin typeface="Euphemia"/>
              </a:rPr>
              <a:t>regular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schedule</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New </a:t>
            </a:r>
            <a:r>
              <a:rPr lang="pl-PL" sz="3600" dirty="0" err="1">
                <a:solidFill>
                  <a:schemeClr val="tx1">
                    <a:lumMod val="65000"/>
                    <a:lumOff val="35000"/>
                  </a:schemeClr>
                </a:solidFill>
                <a:latin typeface="Euphemia"/>
              </a:rPr>
              <a:t>items</a:t>
            </a:r>
            <a:r>
              <a:rPr lang="pl-PL" sz="3600" dirty="0">
                <a:solidFill>
                  <a:schemeClr val="tx1">
                    <a:lumMod val="65000"/>
                    <a:lumOff val="35000"/>
                  </a:schemeClr>
                </a:solidFill>
                <a:latin typeface="Euphemia"/>
              </a:rPr>
              <a:t> in </a:t>
            </a:r>
            <a:r>
              <a:rPr lang="pl-PL" sz="3600" dirty="0" err="1">
                <a:solidFill>
                  <a:schemeClr val="tx1">
                    <a:lumMod val="65000"/>
                    <a:lumOff val="35000"/>
                  </a:schemeClr>
                </a:solidFill>
                <a:latin typeface="Euphemia"/>
              </a:rPr>
              <a:t>blob</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storage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or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processing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queue</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Webhook</a:t>
            </a:r>
            <a:endParaRPr lang="en-GB" sz="3600" dirty="0">
              <a:solidFill>
                <a:schemeClr val="tx1">
                  <a:lumMod val="65000"/>
                  <a:lumOff val="35000"/>
                </a:schemeClr>
              </a:solidFill>
              <a:latin typeface="Euphemia"/>
            </a:endParaRPr>
          </a:p>
        </p:txBody>
      </p:sp>
      <p:pic>
        <p:nvPicPr>
          <p:cNvPr id="6" name="Picture 5">
            <a:extLst>
              <a:ext uri="{FF2B5EF4-FFF2-40B4-BE49-F238E27FC236}">
                <a16:creationId xmlns:a16="http://schemas.microsoft.com/office/drawing/2014/main" id="{167C16F3-34A8-47A8-9880-1AD87B72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0671" y="2731960"/>
            <a:ext cx="780290" cy="780290"/>
          </a:xfrm>
          <a:prstGeom prst="rect">
            <a:avLst/>
          </a:prstGeom>
        </p:spPr>
      </p:pic>
      <p:pic>
        <p:nvPicPr>
          <p:cNvPr id="10" name="Picture 9">
            <a:extLst>
              <a:ext uri="{FF2B5EF4-FFF2-40B4-BE49-F238E27FC236}">
                <a16:creationId xmlns:a16="http://schemas.microsoft.com/office/drawing/2014/main" id="{222DA55C-0D76-4912-A65A-8808AD8B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668" y="1814764"/>
            <a:ext cx="780290" cy="780290"/>
          </a:xfrm>
          <a:prstGeom prst="rect">
            <a:avLst/>
          </a:prstGeom>
        </p:spPr>
      </p:pic>
      <p:pic>
        <p:nvPicPr>
          <p:cNvPr id="12" name="Picture 11">
            <a:extLst>
              <a:ext uri="{FF2B5EF4-FFF2-40B4-BE49-F238E27FC236}">
                <a16:creationId xmlns:a16="http://schemas.microsoft.com/office/drawing/2014/main" id="{2F66E061-8A64-4A7B-8F99-0157C17B2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663" y="4486257"/>
            <a:ext cx="780290" cy="780290"/>
          </a:xfrm>
          <a:prstGeom prst="rect">
            <a:avLst/>
          </a:prstGeom>
        </p:spPr>
      </p:pic>
      <p:pic>
        <p:nvPicPr>
          <p:cNvPr id="18" name="Picture 17">
            <a:extLst>
              <a:ext uri="{FF2B5EF4-FFF2-40B4-BE49-F238E27FC236}">
                <a16:creationId xmlns:a16="http://schemas.microsoft.com/office/drawing/2014/main" id="{13929585-D286-40E7-AFCF-95B8E35AB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812" y="2201560"/>
            <a:ext cx="780290" cy="780290"/>
          </a:xfrm>
          <a:prstGeom prst="rect">
            <a:avLst/>
          </a:prstGeom>
        </p:spPr>
      </p:pic>
      <p:pic>
        <p:nvPicPr>
          <p:cNvPr id="20" name="Picture 19">
            <a:extLst>
              <a:ext uri="{FF2B5EF4-FFF2-40B4-BE49-F238E27FC236}">
                <a16:creationId xmlns:a16="http://schemas.microsoft.com/office/drawing/2014/main" id="{5E70105B-5F36-45DE-9226-08F90344B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621" y="2260567"/>
            <a:ext cx="780290" cy="780290"/>
          </a:xfrm>
          <a:prstGeom prst="rect">
            <a:avLst/>
          </a:prstGeom>
        </p:spPr>
      </p:pic>
      <p:pic>
        <p:nvPicPr>
          <p:cNvPr id="5126" name="Picture 6" descr="Znalezione obrazy dla zapytania cosmosdb">
            <a:extLst>
              <a:ext uri="{FF2B5EF4-FFF2-40B4-BE49-F238E27FC236}">
                <a16:creationId xmlns:a16="http://schemas.microsoft.com/office/drawing/2014/main" id="{E50F3C32-DFAE-4827-9989-ECFEE10C04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7563" y="3745790"/>
            <a:ext cx="1476372" cy="776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Znalezione obrazy dla zapytania event grid icon">
            <a:extLst>
              <a:ext uri="{FF2B5EF4-FFF2-40B4-BE49-F238E27FC236}">
                <a16:creationId xmlns:a16="http://schemas.microsoft.com/office/drawing/2014/main" id="{C39E1168-84F9-4E8C-A40A-720FDFE9B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8380" y="3567742"/>
            <a:ext cx="915428" cy="8081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FFF7541-AA8E-49CC-B562-DA4855BA0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9308" y="3191543"/>
            <a:ext cx="780290" cy="780290"/>
          </a:xfrm>
          <a:prstGeom prst="rect">
            <a:avLst/>
          </a:prstGeom>
        </p:spPr>
      </p:pic>
      <p:pic>
        <p:nvPicPr>
          <p:cNvPr id="27" name="Picture 26">
            <a:extLst>
              <a:ext uri="{FF2B5EF4-FFF2-40B4-BE49-F238E27FC236}">
                <a16:creationId xmlns:a16="http://schemas.microsoft.com/office/drawing/2014/main" id="{893DBCC8-A93B-48AA-8345-8CE68220BB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9308" y="4178888"/>
            <a:ext cx="780290" cy="780290"/>
          </a:xfrm>
          <a:prstGeom prst="rect">
            <a:avLst/>
          </a:prstGeom>
        </p:spPr>
      </p:pic>
    </p:spTree>
    <p:extLst>
      <p:ext uri="{BB962C8B-B14F-4D97-AF65-F5344CB8AC3E}">
        <p14:creationId xmlns:p14="http://schemas.microsoft.com/office/powerpoint/2010/main" val="361233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Use</a:t>
            </a:r>
            <a:r>
              <a:rPr lang="pl-PL" sz="4800" b="1" spc="-50" dirty="0">
                <a:solidFill>
                  <a:srgbClr val="FF5F00"/>
                </a:solidFill>
                <a:latin typeface="Calibri Light" panose="020F0302020204030204"/>
              </a:rPr>
              <a:t> Case</a:t>
            </a:r>
          </a:p>
        </p:txBody>
      </p:sp>
      <p:pic>
        <p:nvPicPr>
          <p:cNvPr id="44" name="Picture 43">
            <a:extLst>
              <a:ext uri="{FF2B5EF4-FFF2-40B4-BE49-F238E27FC236}">
                <a16:creationId xmlns:a16="http://schemas.microsoft.com/office/drawing/2014/main" id="{F2129FED-D49E-4AD7-AA55-25D4DA77D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21" y="1959927"/>
            <a:ext cx="9392961" cy="3524742"/>
          </a:xfrm>
          <a:prstGeom prst="rect">
            <a:avLst/>
          </a:prstGeom>
        </p:spPr>
      </p:pic>
      <p:sp>
        <p:nvSpPr>
          <p:cNvPr id="45" name="Rectangle 44">
            <a:extLst>
              <a:ext uri="{FF2B5EF4-FFF2-40B4-BE49-F238E27FC236}">
                <a16:creationId xmlns:a16="http://schemas.microsoft.com/office/drawing/2014/main" id="{ADF90775-1CBA-4AC6-A3F8-FF6443ABDC9C}"/>
              </a:ext>
            </a:extLst>
          </p:cNvPr>
          <p:cNvSpPr/>
          <p:nvPr/>
        </p:nvSpPr>
        <p:spPr>
          <a:xfrm>
            <a:off x="1465756" y="3429000"/>
            <a:ext cx="1289135" cy="369332"/>
          </a:xfrm>
          <a:prstGeom prst="rect">
            <a:avLst/>
          </a:prstGeom>
        </p:spPr>
        <p:txBody>
          <a:bodyPr wrap="none">
            <a:spAutoFit/>
          </a:bodyPr>
          <a:lstStyle/>
          <a:p>
            <a:r>
              <a:rPr lang="pl-PL" dirty="0" err="1">
                <a:solidFill>
                  <a:schemeClr val="tx1">
                    <a:lumMod val="65000"/>
                    <a:lumOff val="35000"/>
                  </a:schemeClr>
                </a:solidFill>
                <a:latin typeface="Euphemia"/>
              </a:rPr>
              <a:t>EventHubs</a:t>
            </a:r>
            <a:endParaRPr lang="pl-PL" dirty="0"/>
          </a:p>
        </p:txBody>
      </p:sp>
      <p:sp>
        <p:nvSpPr>
          <p:cNvPr id="47" name="Rectangle 46">
            <a:extLst>
              <a:ext uri="{FF2B5EF4-FFF2-40B4-BE49-F238E27FC236}">
                <a16:creationId xmlns:a16="http://schemas.microsoft.com/office/drawing/2014/main" id="{117344A6-8990-479F-B982-E5A24381A447}"/>
              </a:ext>
            </a:extLst>
          </p:cNvPr>
          <p:cNvSpPr/>
          <p:nvPr/>
        </p:nvSpPr>
        <p:spPr>
          <a:xfrm>
            <a:off x="6607100" y="2157406"/>
            <a:ext cx="718466" cy="253916"/>
          </a:xfrm>
          <a:prstGeom prst="rect">
            <a:avLst/>
          </a:prstGeom>
        </p:spPr>
        <p:txBody>
          <a:bodyPr wrap="none">
            <a:spAutoFit/>
          </a:bodyPr>
          <a:lstStyle/>
          <a:p>
            <a:r>
              <a:rPr lang="pl-PL" sz="1050" dirty="0">
                <a:solidFill>
                  <a:schemeClr val="tx1">
                    <a:lumMod val="65000"/>
                    <a:lumOff val="35000"/>
                  </a:schemeClr>
                </a:solidFill>
                <a:latin typeface="Euphemia"/>
              </a:rPr>
              <a:t>Message</a:t>
            </a:r>
            <a:endParaRPr lang="pl-PL" sz="1050" dirty="0"/>
          </a:p>
        </p:txBody>
      </p:sp>
      <p:sp>
        <p:nvSpPr>
          <p:cNvPr id="48" name="Rectangle 47">
            <a:extLst>
              <a:ext uri="{FF2B5EF4-FFF2-40B4-BE49-F238E27FC236}">
                <a16:creationId xmlns:a16="http://schemas.microsoft.com/office/drawing/2014/main" id="{F09D14C7-9C82-4900-A051-F275F943B42E}"/>
              </a:ext>
            </a:extLst>
          </p:cNvPr>
          <p:cNvSpPr/>
          <p:nvPr/>
        </p:nvSpPr>
        <p:spPr>
          <a:xfrm>
            <a:off x="9396542" y="1814764"/>
            <a:ext cx="1657505"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Storage</a:t>
            </a:r>
            <a:endParaRPr lang="pl-PL" dirty="0"/>
          </a:p>
        </p:txBody>
      </p:sp>
      <p:sp>
        <p:nvSpPr>
          <p:cNvPr id="49" name="Rectangle 48">
            <a:extLst>
              <a:ext uri="{FF2B5EF4-FFF2-40B4-BE49-F238E27FC236}">
                <a16:creationId xmlns:a16="http://schemas.microsoft.com/office/drawing/2014/main" id="{BE4EE27E-E5BB-45DD-A381-467D9233960B}"/>
              </a:ext>
            </a:extLst>
          </p:cNvPr>
          <p:cNvSpPr/>
          <p:nvPr/>
        </p:nvSpPr>
        <p:spPr>
          <a:xfrm>
            <a:off x="8837734" y="5482938"/>
            <a:ext cx="2775119"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Data Lake Storage</a:t>
            </a:r>
            <a:endParaRPr lang="pl-PL" dirty="0"/>
          </a:p>
        </p:txBody>
      </p:sp>
      <p:sp>
        <p:nvSpPr>
          <p:cNvPr id="50" name="Rectangle 49">
            <a:extLst>
              <a:ext uri="{FF2B5EF4-FFF2-40B4-BE49-F238E27FC236}">
                <a16:creationId xmlns:a16="http://schemas.microsoft.com/office/drawing/2014/main" id="{36CA5129-8B2D-465B-A2AC-32320B9C6AC6}"/>
              </a:ext>
            </a:extLst>
          </p:cNvPr>
          <p:cNvSpPr/>
          <p:nvPr/>
        </p:nvSpPr>
        <p:spPr>
          <a:xfrm>
            <a:off x="4968079" y="4018054"/>
            <a:ext cx="1242648" cy="261610"/>
          </a:xfrm>
          <a:prstGeom prst="rect">
            <a:avLst/>
          </a:prstGeom>
        </p:spPr>
        <p:txBody>
          <a:bodyPr wrap="none">
            <a:spAutoFit/>
          </a:bodyPr>
          <a:lstStyle/>
          <a:p>
            <a:r>
              <a:rPr lang="pl-PL" sz="1100" dirty="0" err="1">
                <a:solidFill>
                  <a:schemeClr val="tx1">
                    <a:lumMod val="65000"/>
                    <a:lumOff val="35000"/>
                  </a:schemeClr>
                </a:solidFill>
                <a:latin typeface="Euphemia"/>
              </a:rPr>
              <a:t>Azure</a:t>
            </a:r>
            <a:r>
              <a:rPr lang="pl-PL" sz="1100" dirty="0">
                <a:solidFill>
                  <a:schemeClr val="tx1">
                    <a:lumMod val="65000"/>
                    <a:lumOff val="35000"/>
                  </a:schemeClr>
                </a:solidFill>
                <a:latin typeface="Euphemia"/>
              </a:rPr>
              <a:t> </a:t>
            </a:r>
            <a:r>
              <a:rPr lang="pl-PL" sz="1100" dirty="0" err="1">
                <a:solidFill>
                  <a:schemeClr val="tx1">
                    <a:lumMod val="65000"/>
                    <a:lumOff val="35000"/>
                  </a:schemeClr>
                </a:solidFill>
                <a:latin typeface="Euphemia"/>
              </a:rPr>
              <a:t>Functions</a:t>
            </a:r>
            <a:endParaRPr lang="pl-PL" sz="1100" dirty="0"/>
          </a:p>
        </p:txBody>
      </p:sp>
    </p:spTree>
    <p:extLst>
      <p:ext uri="{BB962C8B-B14F-4D97-AF65-F5344CB8AC3E}">
        <p14:creationId xmlns:p14="http://schemas.microsoft.com/office/powerpoint/2010/main" val="157833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416320"/>
          </a:xfrm>
          <a:prstGeom prst="rect">
            <a:avLst/>
          </a:prstGeom>
        </p:spPr>
        <p:txBody>
          <a:bodyPr wrap="square">
            <a:spAutoFit/>
          </a:bodyPr>
          <a:lstStyle/>
          <a:p>
            <a:r>
              <a:rPr lang="en-US"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dirty="0">
                <a:solidFill>
                  <a:schemeClr val="tx1">
                    <a:lumMod val="65000"/>
                    <a:lumOff val="35000"/>
                  </a:schemeClr>
                </a:solidFill>
              </a:rPr>
              <a:t>SQL Data Warehouse</a:t>
            </a:r>
          </a:p>
          <a:p>
            <a:pPr marL="742950" lvl="1" indent="-285750">
              <a:buFont typeface="Arial" panose="020B0604020202020204" pitchFamily="34" charset="0"/>
              <a:buChar char="•"/>
            </a:pPr>
            <a:r>
              <a:rPr lang="en-US" dirty="0">
                <a:solidFill>
                  <a:schemeClr val="tx1">
                    <a:lumMod val="65000"/>
                    <a:lumOff val="35000"/>
                  </a:schemeClr>
                </a:solidFill>
              </a:rPr>
              <a:t>Cosmos DB</a:t>
            </a:r>
          </a:p>
          <a:p>
            <a:pPr marL="742950" lvl="1" indent="-285750">
              <a:buFont typeface="Arial" panose="020B0604020202020204" pitchFamily="34" charset="0"/>
              <a:buChar char="•"/>
            </a:pPr>
            <a:r>
              <a:rPr lang="en-US" b="1" dirty="0">
                <a:solidFill>
                  <a:schemeClr val="accent6">
                    <a:lumMod val="75000"/>
                  </a:schemeClr>
                </a:solidFill>
              </a:rPr>
              <a:t>Data Lake Store</a:t>
            </a:r>
          </a:p>
          <a:p>
            <a:pPr marL="742950" lvl="1" indent="-285750">
              <a:buFont typeface="Arial" panose="020B0604020202020204" pitchFamily="34" charset="0"/>
              <a:buChar char="•"/>
            </a:pPr>
            <a:r>
              <a:rPr lang="en-US" dirty="0">
                <a:solidFill>
                  <a:schemeClr val="tx1">
                    <a:lumMod val="65000"/>
                    <a:lumOff val="35000"/>
                  </a:schemeClr>
                </a:solidFill>
              </a:rPr>
              <a:t>Blob Storage</a:t>
            </a:r>
          </a:p>
          <a:p>
            <a:pPr marL="742950" lvl="1" indent="-285750">
              <a:buFont typeface="Arial" panose="020B0604020202020204" pitchFamily="34" charset="0"/>
              <a:buChar char="•"/>
            </a:pPr>
            <a:r>
              <a:rPr lang="en-US" dirty="0">
                <a:solidFill>
                  <a:schemeClr val="accent6">
                    <a:lumMod val="75000"/>
                  </a:schemeClr>
                </a:solidFill>
              </a:rPr>
              <a:t>Event Hub</a:t>
            </a:r>
          </a:p>
          <a:p>
            <a:pPr marL="285750" indent="-285750">
              <a:buFont typeface="Arial" panose="020B0604020202020204" pitchFamily="34" charset="0"/>
              <a:buChar char="•"/>
            </a:pPr>
            <a:r>
              <a:rPr lang="en-US" dirty="0">
                <a:solidFill>
                  <a:schemeClr val="tx1">
                    <a:lumMod val="65000"/>
                    <a:lumOff val="35000"/>
                  </a:schemeClr>
                </a:solidFill>
              </a:rPr>
              <a:t>Integration with </a:t>
            </a:r>
            <a:r>
              <a:rPr lang="en-US" b="1" dirty="0">
                <a:solidFill>
                  <a:schemeClr val="accent6">
                    <a:lumMod val="75000"/>
                  </a:schemeClr>
                </a:solidFill>
              </a:rPr>
              <a:t>Azure Active Directory</a:t>
            </a:r>
          </a:p>
          <a:p>
            <a:pPr marL="285750" indent="-285750">
              <a:buFont typeface="Arial" panose="020B0604020202020204" pitchFamily="34" charset="0"/>
              <a:buChar char="•"/>
            </a:pPr>
            <a:r>
              <a:rPr lang="en-US" dirty="0">
                <a:solidFill>
                  <a:schemeClr val="tx1">
                    <a:lumMod val="65000"/>
                    <a:lumOff val="35000"/>
                  </a:schemeClr>
                </a:solidFill>
              </a:rPr>
              <a:t>Notebooks : R, </a:t>
            </a:r>
            <a:r>
              <a:rPr lang="en-US" b="1" dirty="0">
                <a:solidFill>
                  <a:schemeClr val="accent6">
                    <a:lumMod val="75000"/>
                  </a:schemeClr>
                </a:solidFill>
              </a:rPr>
              <a:t>Python</a:t>
            </a:r>
            <a:r>
              <a:rPr lang="en-US" dirty="0">
                <a:solidFill>
                  <a:schemeClr val="tx1">
                    <a:lumMod val="65000"/>
                    <a:lumOff val="35000"/>
                  </a:schemeClr>
                </a:solidFill>
              </a:rPr>
              <a:t>, Scala, or </a:t>
            </a:r>
            <a:r>
              <a:rPr lang="en-US"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00767"/>
          </a:xfrm>
          <a:prstGeom prst="rect">
            <a:avLst/>
          </a:prstGeom>
        </p:spPr>
        <p:txBody>
          <a:bodyPr wrap="square">
            <a:spAutoFit/>
          </a:bodyPr>
          <a:lstStyle/>
          <a:p>
            <a:pPr indent="-285750">
              <a:spcBef>
                <a:spcPts val="600"/>
              </a:spcBef>
              <a:buFont typeface="Arial" panose="020B0604020202020204" pitchFamily="34" charset="0"/>
              <a:buChar char="•"/>
            </a:pPr>
            <a:r>
              <a:rPr lang="en-US" sz="2600" dirty="0">
                <a:solidFill>
                  <a:srgbClr val="465562"/>
                </a:solidFill>
                <a:latin typeface="Euphemia"/>
              </a:rPr>
              <a:t>Apache Spark™</a:t>
            </a:r>
            <a:r>
              <a:rPr lang="pl-PL" sz="2600" dirty="0">
                <a:solidFill>
                  <a:srgbClr val="465562"/>
                </a:solidFill>
                <a:latin typeface="Euphemia"/>
              </a:rPr>
              <a:t> </a:t>
            </a:r>
            <a:r>
              <a:rPr lang="en-US" sz="2600" dirty="0">
                <a:solidFill>
                  <a:srgbClr val="465562"/>
                </a:solidFill>
                <a:latin typeface="Euphemia"/>
              </a:rPr>
              <a:t>is a unified analytics engine for large-scale data processing.</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FF5F00"/>
                </a:solidFill>
                <a:latin typeface="Euphemia"/>
              </a:rPr>
              <a:t>Speed</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Easy</a:t>
            </a:r>
            <a:r>
              <a:rPr lang="pl-PL" sz="2600" dirty="0">
                <a:latin typeface="Euphemia"/>
              </a:rPr>
              <a:t> of </a:t>
            </a:r>
            <a:r>
              <a:rPr lang="pl-PL" sz="2600" dirty="0" err="1">
                <a:latin typeface="Euphemia"/>
              </a:rPr>
              <a:t>use</a:t>
            </a:r>
            <a:r>
              <a:rPr lang="pl-PL" sz="2600" dirty="0">
                <a:latin typeface="Euphemia"/>
              </a:rPr>
              <a:t> </a:t>
            </a:r>
          </a:p>
          <a:p>
            <a:pPr indent="-285750">
              <a:spcBef>
                <a:spcPts val="600"/>
              </a:spcBef>
              <a:buFont typeface="Arial" panose="020B0604020202020204" pitchFamily="34" charset="0"/>
              <a:buChar char="•"/>
            </a:pPr>
            <a:r>
              <a:rPr lang="pl-PL" sz="2600" dirty="0" err="1">
                <a:solidFill>
                  <a:srgbClr val="FF5F00"/>
                </a:solidFill>
                <a:latin typeface="Euphemia"/>
              </a:rPr>
              <a:t>Generality</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Runs</a:t>
            </a:r>
            <a:r>
              <a:rPr lang="pl-PL" sz="2600" dirty="0">
                <a:latin typeface="Euphemia"/>
              </a:rPr>
              <a:t> </a:t>
            </a:r>
            <a:r>
              <a:rPr lang="pl-PL" sz="2600" dirty="0" err="1">
                <a:latin typeface="Euphemia"/>
              </a:rPr>
              <a:t>Everywhere</a:t>
            </a:r>
            <a:endParaRPr lang="pl-PL" sz="2600" dirty="0">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Goals</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err="1">
                <a:solidFill>
                  <a:srgbClr val="EF942F"/>
                </a:solidFill>
              </a:rPr>
              <a:t>Share</a:t>
            </a:r>
            <a:r>
              <a:rPr lang="pl-PL" sz="4000" b="1" dirty="0">
                <a:solidFill>
                  <a:srgbClr val="EF942F"/>
                </a:solidFill>
              </a:rPr>
              <a:t> </a:t>
            </a:r>
            <a:r>
              <a:rPr lang="pl-PL" sz="4000" b="1" dirty="0" err="1">
                <a:solidFill>
                  <a:schemeClr val="bg2"/>
                </a:solidFill>
              </a:rPr>
              <a:t>knowledge</a:t>
            </a:r>
            <a:r>
              <a:rPr lang="pl-PL" sz="4000" b="1" dirty="0">
                <a:solidFill>
                  <a:schemeClr val="bg2"/>
                </a:solidFill>
              </a:rPr>
              <a:t> </a:t>
            </a:r>
            <a:r>
              <a:rPr lang="pl-PL" sz="4000" b="1" dirty="0" err="1">
                <a:solidFill>
                  <a:schemeClr val="bg2"/>
                </a:solidFill>
              </a:rPr>
              <a:t>about</a:t>
            </a:r>
            <a:r>
              <a:rPr lang="pl-PL" sz="4000" b="1" dirty="0">
                <a:solidFill>
                  <a:schemeClr val="bg2"/>
                </a:solidFill>
              </a:rPr>
              <a:t> big data</a:t>
            </a:r>
            <a:endParaRPr lang="en-GB" sz="4000" b="1" dirty="0">
              <a:solidFill>
                <a:schemeClr val="bg2"/>
              </a:solidFill>
            </a:endParaRPr>
          </a:p>
          <a:p>
            <a:pPr>
              <a:buFont typeface="Wingdings" panose="05000000000000000000" pitchFamily="2" charset="2"/>
              <a:buChar char="§"/>
            </a:pPr>
            <a:r>
              <a:rPr lang="pl-PL" sz="4000" b="1" dirty="0">
                <a:solidFill>
                  <a:schemeClr val="tx1">
                    <a:lumMod val="65000"/>
                    <a:lumOff val="35000"/>
                  </a:schemeClr>
                </a:solidFill>
              </a:rPr>
              <a:t> Exchange </a:t>
            </a:r>
            <a:r>
              <a:rPr lang="pl-PL" sz="4000" b="1" dirty="0" err="1">
                <a:solidFill>
                  <a:schemeClr val="tx1">
                    <a:lumMod val="65000"/>
                    <a:lumOff val="35000"/>
                  </a:schemeClr>
                </a:solidFill>
              </a:rPr>
              <a:t>experience</a:t>
            </a:r>
            <a:r>
              <a:rPr lang="pl-PL" sz="4000" b="1" dirty="0">
                <a:solidFill>
                  <a:schemeClr val="tx1">
                    <a:lumMod val="65000"/>
                    <a:lumOff val="35000"/>
                  </a:schemeClr>
                </a:solidFill>
              </a:rPr>
              <a:t>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dirty="0"/>
              <a:t>Big Data - </a:t>
            </a:r>
            <a:r>
              <a:rPr lang="pl-PL" dirty="0" err="1"/>
              <a:t>introduction</a:t>
            </a:r>
            <a:endParaRPr lang="en-US" dirty="0"/>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123"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dirty="0" err="1"/>
              <a:t>VVVVs</a:t>
            </a:r>
            <a:endParaRPr lang="en-US" dirty="0"/>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13681</TotalTime>
  <Words>2702</Words>
  <Application>Microsoft Office PowerPoint</Application>
  <PresentationFormat>Widescreen</PresentationFormat>
  <Paragraphs>517</Paragraphs>
  <Slides>63</Slides>
  <Notes>25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63</vt:i4>
      </vt:variant>
    </vt:vector>
  </HeadingPairs>
  <TitlesOfParts>
    <vt:vector size="77"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Kamil Dworak</cp:lastModifiedBy>
  <cp:revision>383</cp:revision>
  <dcterms:created xsi:type="dcterms:W3CDTF">2016-06-22T10:14:21Z</dcterms:created>
  <dcterms:modified xsi:type="dcterms:W3CDTF">2019-01-25T08:37:01Z</dcterms:modified>
</cp:coreProperties>
</file>